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Project repository and prototype; benchmark metrics are from held-out historical samples.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Original design framing; no claims of measured classroom outcomes.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Working application: https://digitatlas-datanova-2026.vercel.app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https://scikit-learn.org/stable/modules/generated/sklearn.datasets.load_digits.html
https://archive.ics.uci.edu/dataset/80/optical+recognition+of+handwritten+digits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Measured in project train_model.py; 360-case exported-model consistency test passed.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Derived from audit.json, held-out test predictions.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Architecture documented in site/app.js, site/model.json, site/audit.json and README.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https://digitatlas-datanova-2026.vercel.app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Source documentation and UI transparency copy; no real-world pedagogical outcomes claimed.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Proposed research and validation roadmap; not claims of completed deployment.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Project results and materials; event eligibility and official problem matching require organizer confirmation.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PROJECT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every digit count.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|  A privacy-first, explainable handwriting intelligence lab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22376" y="2450592"/>
            <a:ext cx="10744200" cy="3209544"/>
          </a:xfrm>
          <a:prstGeom prst="roundRect">
            <a:avLst>
              <a:gd name="adj" fmla="val 3704"/>
            </a:avLst>
          </a:prstGeom>
          <a:solidFill>
            <a:srgbClr val="17332F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2697480"/>
            <a:ext cx="34747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5000" dirty="0"/>
          </a:p>
        </p:txBody>
      </p:sp>
      <p:sp>
        <p:nvSpPr>
          <p:cNvPr id="10" name="Text 8"/>
          <p:cNvSpPr/>
          <p:nvPr/>
        </p:nvSpPr>
        <p:spPr>
          <a:xfrm>
            <a:off x="4956048" y="2825496"/>
            <a:ext cx="5742432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 the prediction.</a:t>
            </a:r>
            <a:endParaRPr lang="en-US" sz="3100" dirty="0"/>
          </a:p>
          <a:p>
            <a:pPr indent="0" marL="0">
              <a:buNone/>
            </a:pPr>
            <a:r>
              <a:rPr lang="en-US" sz="31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the uncertainty.</a:t>
            </a:r>
            <a:endParaRPr lang="en-US" sz="3100" dirty="0"/>
          </a:p>
          <a:p>
            <a:pPr indent="0" marL="0">
              <a:buNone/>
            </a:pPr>
            <a:r>
              <a:rPr lang="en-US" sz="31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humans in control.</a:t>
            </a:r>
            <a:endParaRPr lang="en-US" sz="3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AI gets it wrong, do we notice?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 recognition demonstrations show a label without explaining confidence or model errors.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94944" y="2450592"/>
            <a:ext cx="3429000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587752"/>
            <a:ext cx="3081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2852928"/>
            <a:ext cx="3081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Invisible uncertainty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68680" y="3300984"/>
            <a:ext cx="30815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prediction without meaningful probabilities invites overtrust.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98264" y="2450592"/>
            <a:ext cx="3429000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0" y="2587752"/>
            <a:ext cx="3081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0" y="2852928"/>
            <a:ext cx="3081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Black-box evaluation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572000" y="3300984"/>
            <a:ext cx="30815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Aggregate accuracy hides which handwritten digits fail.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101584" y="2450592"/>
            <a:ext cx="3429000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75320" y="2587752"/>
            <a:ext cx="3081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275320" y="2852928"/>
            <a:ext cx="3081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Educational caution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275320" y="3300984"/>
            <a:ext cx="30815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Recognition is not a validated measure of learner mastery.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13232" y="4233672"/>
            <a:ext cx="10735056" cy="941832"/>
          </a:xfrm>
          <a:prstGeom prst="roundRect">
            <a:avLst>
              <a:gd name="adj" fmla="val 12621"/>
            </a:avLst>
          </a:prstGeom>
          <a:solidFill>
            <a:srgbClr val="19322F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50976" y="4407408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PRINCIPLE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770632" y="4361688"/>
            <a:ext cx="8138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evidence visible and decisions accountable.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Inspectable AI in one learning lab.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integrated experiences, delivered in a responsive browser application.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94944" y="2404872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542032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2807208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Draw and recognize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68680" y="3255264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real local model inference and inspect top probabilities.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72200" y="2404872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45936" y="2542032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45936" y="2807208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 model intelligence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345936" y="3255264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 true error samples, confusion matrix and per-digit recall.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94944" y="3941064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4078224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68680" y="4343400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and reflect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68680" y="4791456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your answer with a model on held-out examples.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172200" y="3941064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45936" y="4078224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345936" y="4343400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limitations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345936" y="4791456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uncertainty, safeguards and domain mismatch.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METHODOLOGY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data. Reproducible evaluation.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Scikit-learn digit benchmark sourced from historical UCI 8 by 8 optical samples.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94944" y="2496312"/>
            <a:ext cx="2642616" cy="1554480"/>
          </a:xfrm>
          <a:prstGeom prst="roundRect">
            <a:avLst>
              <a:gd name="adj" fmla="val 7647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2715768"/>
            <a:ext cx="222199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1,797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896112" y="331012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584448" y="2496312"/>
            <a:ext cx="2642616" cy="1554480"/>
          </a:xfrm>
          <a:prstGeom prst="roundRect">
            <a:avLst>
              <a:gd name="adj" fmla="val 7647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85616" y="2715768"/>
            <a:ext cx="222199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64</a:t>
            </a:r>
            <a:endParaRPr lang="en-US" sz="3700" dirty="0"/>
          </a:p>
        </p:txBody>
      </p:sp>
      <p:sp>
        <p:nvSpPr>
          <p:cNvPr id="13" name="Text 11"/>
          <p:cNvSpPr/>
          <p:nvPr/>
        </p:nvSpPr>
        <p:spPr>
          <a:xfrm>
            <a:off x="3785616" y="331012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FEATURES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73952" y="2496312"/>
            <a:ext cx="2642616" cy="1554480"/>
          </a:xfrm>
          <a:prstGeom prst="roundRect">
            <a:avLst>
              <a:gd name="adj" fmla="val 7647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75120" y="2715768"/>
            <a:ext cx="222199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3700" dirty="0"/>
          </a:p>
        </p:txBody>
      </p:sp>
      <p:sp>
        <p:nvSpPr>
          <p:cNvPr id="16" name="Text 14"/>
          <p:cNvSpPr/>
          <p:nvPr/>
        </p:nvSpPr>
        <p:spPr>
          <a:xfrm>
            <a:off x="6675120" y="331012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CLASSES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9363456" y="2496312"/>
            <a:ext cx="2642616" cy="1554480"/>
          </a:xfrm>
          <a:prstGeom prst="roundRect">
            <a:avLst>
              <a:gd name="adj" fmla="val 7647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64624" y="2715768"/>
            <a:ext cx="222199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80/20</a:t>
            </a:r>
            <a:endParaRPr lang="en-US" sz="3700" dirty="0"/>
          </a:p>
        </p:txBody>
      </p:sp>
      <p:sp>
        <p:nvSpPr>
          <p:cNvPr id="19" name="Text 17"/>
          <p:cNvSpPr/>
          <p:nvPr/>
        </p:nvSpPr>
        <p:spPr>
          <a:xfrm>
            <a:off x="9564624" y="331012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SPLIT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31520" y="4398264"/>
            <a:ext cx="10680192" cy="1078992"/>
          </a:xfrm>
          <a:prstGeom prst="roundRect">
            <a:avLst>
              <a:gd name="adj" fmla="val 11017"/>
            </a:avLst>
          </a:prstGeom>
          <a:solidFill>
            <a:srgbClr val="1E2E38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4645152"/>
            <a:ext cx="10195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SEED 42  •  STRATIFIED HOLDOUT  •  TRAIN-ONLY SCALING  •  LOGISTIC REGRESSION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97.5% held-out accuracy.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three methods were evaluated against the same 360 test examples.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05840" y="236829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406640" y="236829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ACCURACY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464040" y="2368296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MACRO F1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13232" y="2761488"/>
            <a:ext cx="10744200" cy="740664"/>
          </a:xfrm>
          <a:prstGeom prst="roundRect">
            <a:avLst>
              <a:gd name="adj" fmla="val 16049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96696" y="2953512"/>
            <a:ext cx="6035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Logistic regression - deployed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424928" y="2880360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97.50%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9454896" y="2880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97.48%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713232" y="3630168"/>
            <a:ext cx="10744200" cy="740664"/>
          </a:xfrm>
          <a:prstGeom prst="roundRect">
            <a:avLst>
              <a:gd name="adj" fmla="val 16049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96696" y="3822192"/>
            <a:ext cx="6035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Random forest - comparator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7424928" y="3749040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BAA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96.67%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454896" y="37490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96.61%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713232" y="4498848"/>
            <a:ext cx="10744200" cy="740664"/>
          </a:xfrm>
          <a:prstGeom prst="roundRect">
            <a:avLst>
              <a:gd name="adj" fmla="val 16049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6696" y="4690872"/>
            <a:ext cx="6035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Majority-class baseline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424928" y="4617720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6C8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10.00%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9454896" y="46177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1.82%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777240" y="5532120"/>
            <a:ext cx="108813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6C8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These are historical benchmark results, not classroom or child-handwriting outcomes.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ERROR ANALYSIS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the difficult examples.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Actual held-out misclassifications, not simulated failures.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40664" y="2450592"/>
            <a:ext cx="3493008" cy="1088136"/>
          </a:xfrm>
          <a:prstGeom prst="roundRect">
            <a:avLst>
              <a:gd name="adj" fmla="val 10924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2615184"/>
            <a:ext cx="319125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misread as 1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905256" y="3163824"/>
            <a:ext cx="2926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cases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07992" y="2450592"/>
            <a:ext cx="3493008" cy="1088136"/>
          </a:xfrm>
          <a:prstGeom prst="roundRect">
            <a:avLst>
              <a:gd name="adj" fmla="val 10924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2615184"/>
            <a:ext cx="319125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misread as 8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72584" y="3163824"/>
            <a:ext cx="2926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cases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275320" y="2450592"/>
            <a:ext cx="3493008" cy="1088136"/>
          </a:xfrm>
          <a:prstGeom prst="roundRect">
            <a:avLst>
              <a:gd name="adj" fmla="val 10924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30768" y="2615184"/>
            <a:ext cx="319125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misread as 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8439912" y="3163824"/>
            <a:ext cx="2926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case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40664" y="3867912"/>
            <a:ext cx="3493008" cy="1088136"/>
          </a:xfrm>
          <a:prstGeom prst="roundRect">
            <a:avLst>
              <a:gd name="adj" fmla="val 10924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96112" y="4032504"/>
            <a:ext cx="319125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misread as 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905256" y="4581144"/>
            <a:ext cx="2926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case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07992" y="3867912"/>
            <a:ext cx="3493008" cy="1088136"/>
          </a:xfrm>
          <a:prstGeom prst="roundRect">
            <a:avLst>
              <a:gd name="adj" fmla="val 10924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63440" y="4032504"/>
            <a:ext cx="319125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misread as 8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672584" y="4581144"/>
            <a:ext cx="2926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case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8275320" y="3858768"/>
            <a:ext cx="3493008" cy="1088136"/>
          </a:xfrm>
          <a:prstGeom prst="roundRect">
            <a:avLst>
              <a:gd name="adj" fmla="val 10924"/>
            </a:avLst>
          </a:prstGeom>
          <a:solidFill>
            <a:srgbClr val="2731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21624" y="4069080"/>
            <a:ext cx="31546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6C8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NEED HUMAN REVIEW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421624" y="4398264"/>
            <a:ext cx="30358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confidence is a signal.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ARCHITECTURE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Inference runs entirely in the browser.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trained scikit-learn classifier exported to inspectable JSON and executed with native JavaScript.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04088" y="2688336"/>
            <a:ext cx="2615184" cy="1609344"/>
          </a:xfrm>
          <a:prstGeom prst="roundRect">
            <a:avLst>
              <a:gd name="adj" fmla="val 7386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90779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PYTHON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68680" y="344728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and validate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593592" y="2688336"/>
            <a:ext cx="2615184" cy="1609344"/>
          </a:xfrm>
          <a:prstGeom prst="roundRect">
            <a:avLst>
              <a:gd name="adj" fmla="val 7386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58184" y="290779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JSON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758184" y="344728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Scale and weights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483096" y="2688336"/>
            <a:ext cx="2615184" cy="1609344"/>
          </a:xfrm>
          <a:prstGeom prst="roundRect">
            <a:avLst>
              <a:gd name="adj" fmla="val 7386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47688" y="290779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JAVASCRIPT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647688" y="344728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Softmax inference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9372600" y="2688336"/>
            <a:ext cx="2615184" cy="1609344"/>
          </a:xfrm>
          <a:prstGeom prst="roundRect">
            <a:avLst>
              <a:gd name="adj" fmla="val 7386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37192" y="290779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 APP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537192" y="344728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31520" y="4818888"/>
            <a:ext cx="10661904" cy="749808"/>
          </a:xfrm>
          <a:prstGeom prst="roundRect">
            <a:avLst>
              <a:gd name="adj" fmla="val 15854"/>
            </a:avLst>
          </a:prstGeom>
          <a:solidFill>
            <a:srgbClr val="1A332F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87552" y="5010912"/>
            <a:ext cx="101498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BACKEND  •  NO LOGIN  •  NO PERSONAL DATA COLLECTION  •  NO API KEY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DEMONSTRATION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Try DigitAtlas in your own browser.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Interactive prediction, model diagnostics, practice and responsible AI guidance.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31520" y="2450592"/>
            <a:ext cx="10652760" cy="2606040"/>
          </a:xfrm>
          <a:prstGeom prst="roundRect">
            <a:avLst>
              <a:gd name="adj" fmla="val 4561"/>
            </a:avLst>
          </a:prstGeom>
          <a:solidFill>
            <a:srgbClr val="19332F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15568" y="2898648"/>
            <a:ext cx="9235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APPLICATION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115568" y="3474720"/>
            <a:ext cx="9784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digitatlas-datanova-2026.vercel.app</a:t>
            </a:r>
            <a:endParaRPr lang="en-US" sz="3100" dirty="0"/>
          </a:p>
        </p:txBody>
      </p:sp>
      <p:sp>
        <p:nvSpPr>
          <p:cNvPr id="11" name="Text 9"/>
          <p:cNvSpPr/>
          <p:nvPr/>
        </p:nvSpPr>
        <p:spPr>
          <a:xfrm>
            <a:off x="1115568" y="4270248"/>
            <a:ext cx="9738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Draw a digit  →  inspect prediction  →  review test errors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RESPONSIBLE AI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Transparency is a product requirement.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principles embedded directly in the demonstration.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94944" y="2395728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532888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2798064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Privacy by default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68680" y="3246120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drawing upload and no personal account system.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72200" y="2395728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45936" y="2532888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45936" y="2798064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Evidence, not overclaim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345936" y="3246120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Historical digits do not represent children in classrooms.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94944" y="3950208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4087368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68680" y="4352544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oversight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68680" y="4800600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output must not become automatic grading.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172200" y="3950208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45936" y="4087368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345936" y="4352544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Evaluation gap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345936" y="4800600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 calibration, accessibility and representative data before deployment.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ROADMAP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measured model to validated impact.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Real-world educational value remains a hypothesis requiring independent validation.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94944" y="2423160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560320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2825496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Validated prototype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68680" y="3273552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Browser ML inference, 360-sample holdout evaluation, diagnostic UI.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72200" y="2423160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45936" y="2560320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45936" y="2825496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Co-design research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345936" y="3273552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educators to review UX, content and risk framing.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94944" y="3986784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4123944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68680" y="4389120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Representative testing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68680" y="4837176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Consent-based samples, calibration and diverse handwriting conditions.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172200" y="3986784"/>
            <a:ext cx="5221224" cy="1307592"/>
          </a:xfrm>
          <a:prstGeom prst="roundRect">
            <a:avLst>
              <a:gd name="adj" fmla="val 9091"/>
            </a:avLst>
          </a:prstGeom>
          <a:solidFill>
            <a:srgbClr val="132339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45936" y="4123944"/>
            <a:ext cx="4873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345936" y="4389120"/>
            <a:ext cx="4873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Responsible classroom pilot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345936" y="4837176"/>
            <a:ext cx="48737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only if safety, usability and learning evidence justify deployment.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DATANOVA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96112"/>
            <a:ext cx="107899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every digit count.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04088" y="1737360"/>
            <a:ext cx="10698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measured ML model, an inspectable experience, and a transparent responsible-AI story.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85800" y="6464808"/>
            <a:ext cx="10808208" cy="0"/>
          </a:xfrm>
          <a:prstGeom prst="line">
            <a:avLst/>
          </a:prstGeom>
          <a:noFill/>
          <a:ln w="10160">
            <a:solidFill>
              <a:srgbClr val="3146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4944" y="651967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DIGITATLAS  /  DATANOVA 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927080" y="65013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31520" y="2551176"/>
            <a:ext cx="10698480" cy="2862072"/>
          </a:xfrm>
          <a:prstGeom prst="roundRect">
            <a:avLst>
              <a:gd name="adj" fmla="val 4153"/>
            </a:avLst>
          </a:prstGeom>
          <a:solidFill>
            <a:srgbClr val="18342F"/>
          </a:solidFill>
          <a:ln w="8890">
            <a:solidFill>
              <a:srgbClr val="3146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15568" y="2852928"/>
            <a:ext cx="373075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900" b="1" dirty="0">
                <a:solidFill>
                  <a:srgbClr val="9AF4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97.5%</a:t>
            </a:r>
            <a:endParaRPr lang="en-US" sz="6900" dirty="0"/>
          </a:p>
        </p:txBody>
      </p:sp>
      <p:sp>
        <p:nvSpPr>
          <p:cNvPr id="10" name="Text 8"/>
          <p:cNvSpPr/>
          <p:nvPr/>
        </p:nvSpPr>
        <p:spPr>
          <a:xfrm>
            <a:off x="1170432" y="3931920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A3B6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held-out accuracy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577840" y="2898648"/>
            <a:ext cx="5166360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Working model.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Transparent diagnostics.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F4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Human-centered learning experience.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768096" y="5687568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6C8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DN-OP-01 Open Innovation Challenge - data-driven, privacy-first AI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DigitAtlas - Make Every Digit Count</dc:title>
  <dc:subject>DataNova 2026 AI and Machine Learning project</dc:subject>
  <dc:creator>DigitAtlas Project</dc:creator>
  <cp:lastModifiedBy>DigitAtlas Project</cp:lastModifiedBy>
  <cp:revision>1</cp:revision>
  <dcterms:created xsi:type="dcterms:W3CDTF">2026-10-27T11:14:39Z</dcterms:created>
  <dcterms:modified xsi:type="dcterms:W3CDTF">2026-10-27T11:14:39Z</dcterms:modified>
</cp:coreProperties>
</file>